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53" r:id="rId2"/>
    <p:sldId id="359" r:id="rId3"/>
    <p:sldId id="354" r:id="rId4"/>
    <p:sldId id="360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737" autoAdjust="0"/>
  </p:normalViewPr>
  <p:slideViewPr>
    <p:cSldViewPr snapToGrid="0">
      <p:cViewPr varScale="1">
        <p:scale>
          <a:sx n="89" d="100"/>
          <a:sy n="89" d="100"/>
        </p:scale>
        <p:origin x="20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DC92-3D2C-43E9-AF7B-3FEB04C99C45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17E0E-A872-430D-8221-FF137CE5A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8A3F82B-35EB-42B4-9041-71109C1B9260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65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300" b="1" dirty="0"/>
              <a:t>Parmi les ports suivants, lequel est un port USB ?</a:t>
            </a:r>
          </a:p>
          <a:p>
            <a:r>
              <a:rPr lang="fr-FR" sz="1300" b="1" dirty="0"/>
              <a:t>1/ prise pour chargeur</a:t>
            </a:r>
          </a:p>
          <a:p>
            <a:r>
              <a:rPr lang="fr-FR" sz="1300" b="1" dirty="0"/>
              <a:t>2/ port VGA : pour projecteur. Pas présent sur tous les ordinateurs</a:t>
            </a:r>
          </a:p>
          <a:p>
            <a:r>
              <a:rPr lang="fr-FR" sz="1300" b="1" dirty="0"/>
              <a:t>3/ HDMI : brancher à une télé/écran..</a:t>
            </a:r>
          </a:p>
          <a:p>
            <a:r>
              <a:rPr lang="fr-FR" sz="1300" b="1" dirty="0"/>
              <a:t>4/ port USB : disque dur, clé </a:t>
            </a:r>
            <a:r>
              <a:rPr lang="fr-FR" sz="1300" b="1" dirty="0" err="1"/>
              <a:t>usb</a:t>
            </a:r>
            <a:r>
              <a:rPr lang="fr-FR" sz="1300" b="1" dirty="0"/>
              <a:t>, téléphone, souris…</a:t>
            </a:r>
          </a:p>
          <a:p>
            <a:r>
              <a:rPr lang="fr-FR" sz="1300" b="1" dirty="0"/>
              <a:t>5/ carte mémoire (par exemple d’un appareil photo)</a:t>
            </a:r>
          </a:p>
          <a:p>
            <a:r>
              <a:rPr lang="fr-FR" sz="1300" b="1" dirty="0"/>
              <a:t>6/ prise jack pour écouteurs ou casque audio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09FA953-721C-4695-A203-CC3367793FF6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9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5A58252-1938-4E19-BB99-0A8D1E86776C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76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0FBDE-11B6-442F-86F3-0744E6E322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A1E099A-4C5B-47E4-A273-44749BCD4D92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5AE5F-6397-406D-BBA4-AA7A695C1E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D6A57-F8E2-44E7-AF38-A53CB3878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74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0629-1D52-4F90-9482-2C68C646079E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99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4227-C3E3-4E27-A7EF-D740E0D4994B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15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0ADA-4339-44E8-AD66-008702CF5555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70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C2DD-D0DF-430B-8D5E-F018427BE7D7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54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771A6-4209-40EE-B7E1-19D227C1FAA6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13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FD122-A583-48CE-A491-6614F5D57A22}" type="datetime1">
              <a:rPr lang="fr-FR" smtClean="0"/>
              <a:t>06/02/2023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07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A969-BE57-49E5-ACF8-E7A0CB359847}" type="datetime1">
              <a:rPr lang="fr-FR" smtClean="0"/>
              <a:t>06/02/2023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45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3F74-8E78-4393-9E41-D9DC0BC8A174}" type="datetime1">
              <a:rPr lang="fr-FR" smtClean="0"/>
              <a:t>06/02/2023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B5CD-0CAB-459F-9020-A16A756E0410}" type="datetime1">
              <a:rPr lang="fr-FR" smtClean="0"/>
              <a:t>06/02/2023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73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89D6-09C5-41BA-AEC2-FD8D78090384}" type="datetime1">
              <a:rPr lang="fr-FR" smtClean="0"/>
              <a:t>06/02/2023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3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9D11-739B-4E89-9AEE-4F0259B60963}" type="datetime1">
              <a:rPr lang="fr-FR" smtClean="0"/>
              <a:t>06/02/2023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- 10/10 - martphone &gt; ordi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56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17D83-C2DB-4743-88B4-B017E859DB15}" type="datetime1">
              <a:rPr lang="fr-FR" smtClean="0"/>
              <a:t>06/02/2023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Smartphone - 10/10 - martphone &gt; ordi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55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FFB71B-8F70-4E1A-8071-7450FA14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900454" y="6414332"/>
            <a:ext cx="2228850" cy="365125"/>
          </a:xfrm>
        </p:spPr>
        <p:txBody>
          <a:bodyPr/>
          <a:lstStyle/>
          <a:p>
            <a:fld id="{214B496C-A674-488F-82D3-A6592634C02D}" type="slidenum">
              <a:rPr lang="fr-FR" smtClean="0"/>
              <a:t>1</a:t>
            </a:fld>
            <a:endParaRPr lang="fr-FR" dirty="0"/>
          </a:p>
        </p:txBody>
      </p:sp>
      <p:sp>
        <p:nvSpPr>
          <p:cNvPr id="15" name="Espace réservé du contenu 16">
            <a:extLst>
              <a:ext uri="{FF2B5EF4-FFF2-40B4-BE49-F238E27FC236}">
                <a16:creationId xmlns:a16="http://schemas.microsoft.com/office/drawing/2014/main" id="{7CD70473-3281-4E6F-89FC-9FCA828922D0}"/>
              </a:ext>
            </a:extLst>
          </p:cNvPr>
          <p:cNvSpPr txBox="1">
            <a:spLocks/>
          </p:cNvSpPr>
          <p:nvPr/>
        </p:nvSpPr>
        <p:spPr>
          <a:xfrm>
            <a:off x="224881" y="2535344"/>
            <a:ext cx="3389500" cy="873737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950" dirty="0"/>
              <a:t>Tout mon ordinateur est rangé dans des dossiers, puis des sous dossiers</a:t>
            </a:r>
          </a:p>
          <a:p>
            <a:pPr marL="0" indent="0">
              <a:buNone/>
            </a:pPr>
            <a:r>
              <a:rPr lang="fr-FR" sz="1950" dirty="0"/>
              <a:t>Quand je </a:t>
            </a:r>
            <a:r>
              <a:rPr lang="fr-FR" sz="1950" dirty="0">
                <a:solidFill>
                  <a:srgbClr val="92D050"/>
                </a:solidFill>
              </a:rPr>
              <a:t>clique</a:t>
            </a:r>
            <a:r>
              <a:rPr lang="fr-FR" sz="1950" dirty="0"/>
              <a:t> sur l’explorateur, </a:t>
            </a:r>
            <a:br>
              <a:rPr lang="fr-FR" sz="1950" dirty="0"/>
            </a:br>
            <a:r>
              <a:rPr lang="fr-FR" sz="1950" dirty="0"/>
              <a:t>une </a:t>
            </a:r>
            <a:r>
              <a:rPr lang="fr-FR" sz="1950" dirty="0">
                <a:solidFill>
                  <a:srgbClr val="92D050"/>
                </a:solidFill>
              </a:rPr>
              <a:t>nouvelle fenêtre </a:t>
            </a:r>
            <a:r>
              <a:rPr lang="fr-FR" sz="1950" dirty="0"/>
              <a:t>s’ouvre.</a:t>
            </a:r>
          </a:p>
          <a:p>
            <a:pPr marL="0" indent="0">
              <a:buNone/>
            </a:pPr>
            <a:endParaRPr lang="fr-FR" sz="1788" dirty="0"/>
          </a:p>
          <a:p>
            <a:pPr marL="0" indent="0">
              <a:buNone/>
            </a:pPr>
            <a:endParaRPr lang="fr-FR" sz="1788" dirty="0"/>
          </a:p>
          <a:p>
            <a:pPr marL="0" indent="0">
              <a:buNone/>
            </a:pPr>
            <a:endParaRPr lang="fr-FR" sz="1788" dirty="0"/>
          </a:p>
          <a:p>
            <a:pPr marL="0" indent="0">
              <a:buNone/>
            </a:pPr>
            <a:endParaRPr lang="fr-FR" sz="1788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1CE3D10-F8BF-41D8-84E9-E64D9ED1FFE3}"/>
              </a:ext>
            </a:extLst>
          </p:cNvPr>
          <p:cNvCxnSpPr>
            <a:cxnSpLocks/>
          </p:cNvCxnSpPr>
          <p:nvPr/>
        </p:nvCxnSpPr>
        <p:spPr>
          <a:xfrm flipV="1">
            <a:off x="3358754" y="2962127"/>
            <a:ext cx="469714" cy="141102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id="{EF0E87C5-43ED-41CB-BFF2-0E9061509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9688" y="2636448"/>
            <a:ext cx="5520248" cy="4027736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A322B61A-08E1-4BDE-B4DF-99D6663E6556}"/>
              </a:ext>
            </a:extLst>
          </p:cNvPr>
          <p:cNvSpPr/>
          <p:nvPr/>
        </p:nvSpPr>
        <p:spPr>
          <a:xfrm>
            <a:off x="3866373" y="4658584"/>
            <a:ext cx="699358" cy="230704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F8FFE48-8D3E-4845-820A-C004B45C814D}"/>
              </a:ext>
            </a:extLst>
          </p:cNvPr>
          <p:cNvSpPr/>
          <p:nvPr/>
        </p:nvSpPr>
        <p:spPr>
          <a:xfrm>
            <a:off x="3740022" y="4008170"/>
            <a:ext cx="1551625" cy="230704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B3CBB593-DF17-4451-8FC6-95D430BFA094}"/>
              </a:ext>
            </a:extLst>
          </p:cNvPr>
          <p:cNvSpPr/>
          <p:nvPr/>
        </p:nvSpPr>
        <p:spPr>
          <a:xfrm>
            <a:off x="5097075" y="4343725"/>
            <a:ext cx="1998855" cy="2308055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39E0666-5B9A-4567-857C-9B7594FC420F}"/>
              </a:ext>
            </a:extLst>
          </p:cNvPr>
          <p:cNvSpPr txBox="1"/>
          <p:nvPr/>
        </p:nvSpPr>
        <p:spPr>
          <a:xfrm>
            <a:off x="263050" y="3491603"/>
            <a:ext cx="1551625" cy="95410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92D050"/>
                </a:solidFill>
              </a:rPr>
              <a:t>Accès rapide : </a:t>
            </a:r>
            <a:r>
              <a:rPr lang="fr-FR" sz="1400" dirty="0"/>
              <a:t>Dossiers sélectionnés comme raccourcis</a:t>
            </a: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107C128E-FE9D-4F92-8CB5-5CE96AFD3F05}"/>
              </a:ext>
            </a:extLst>
          </p:cNvPr>
          <p:cNvCxnSpPr>
            <a:cxnSpLocks/>
            <a:stCxn id="68" idx="1"/>
            <a:endCxn id="32" idx="3"/>
          </p:cNvCxnSpPr>
          <p:nvPr/>
        </p:nvCxnSpPr>
        <p:spPr>
          <a:xfrm flipH="1" flipV="1">
            <a:off x="1814675" y="3968657"/>
            <a:ext cx="371531" cy="278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E0B7ADDA-B71D-4060-AE48-08048A72D743}"/>
              </a:ext>
            </a:extLst>
          </p:cNvPr>
          <p:cNvSpPr txBox="1"/>
          <p:nvPr/>
        </p:nvSpPr>
        <p:spPr>
          <a:xfrm>
            <a:off x="122336" y="5121830"/>
            <a:ext cx="1551625" cy="738664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92D050"/>
                </a:solidFill>
              </a:rPr>
              <a:t>Ce PC : </a:t>
            </a:r>
            <a:r>
              <a:rPr lang="fr-FR" sz="1400" dirty="0"/>
              <a:t>Dossiers présents dans votre ordinateur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5701A932-2465-4050-811B-81E6FA48D0A7}"/>
              </a:ext>
            </a:extLst>
          </p:cNvPr>
          <p:cNvCxnSpPr>
            <a:cxnSpLocks/>
            <a:stCxn id="84" idx="1"/>
            <a:endCxn id="36" idx="3"/>
          </p:cNvCxnSpPr>
          <p:nvPr/>
        </p:nvCxnSpPr>
        <p:spPr>
          <a:xfrm flipH="1">
            <a:off x="1673961" y="5446920"/>
            <a:ext cx="512224" cy="4424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e 44">
            <a:extLst>
              <a:ext uri="{FF2B5EF4-FFF2-40B4-BE49-F238E27FC236}">
                <a16:creationId xmlns:a16="http://schemas.microsoft.com/office/drawing/2014/main" id="{870FBFC5-E5D3-46BA-A603-E702CA449D50}"/>
              </a:ext>
            </a:extLst>
          </p:cNvPr>
          <p:cNvSpPr/>
          <p:nvPr/>
        </p:nvSpPr>
        <p:spPr>
          <a:xfrm>
            <a:off x="4506990" y="2625588"/>
            <a:ext cx="971079" cy="230704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F02DEEA9-2F22-4305-99F7-FA4C4D4E4CA4}"/>
              </a:ext>
            </a:extLst>
          </p:cNvPr>
          <p:cNvSpPr txBox="1"/>
          <p:nvPr/>
        </p:nvSpPr>
        <p:spPr>
          <a:xfrm>
            <a:off x="5991324" y="2468307"/>
            <a:ext cx="2120768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💡 Nom du dossier dans lequel vous vous trouvez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51224465-4377-416C-94FB-CA2FAD1CE48C}"/>
              </a:ext>
            </a:extLst>
          </p:cNvPr>
          <p:cNvCxnSpPr>
            <a:cxnSpLocks/>
            <a:stCxn id="45" idx="6"/>
            <a:endCxn id="46" idx="1"/>
          </p:cNvCxnSpPr>
          <p:nvPr/>
        </p:nvCxnSpPr>
        <p:spPr>
          <a:xfrm flipV="1">
            <a:off x="5478069" y="2729917"/>
            <a:ext cx="513255" cy="1102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E431ACF5-2588-4421-BAC0-B63F1E529186}"/>
              </a:ext>
            </a:extLst>
          </p:cNvPr>
          <p:cNvCxnSpPr>
            <a:cxnSpLocks/>
            <a:stCxn id="29" idx="2"/>
          </p:cNvCxnSpPr>
          <p:nvPr/>
        </p:nvCxnSpPr>
        <p:spPr>
          <a:xfrm flipH="1">
            <a:off x="4808674" y="5497753"/>
            <a:ext cx="288401" cy="59375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Image 67">
            <a:extLst>
              <a:ext uri="{FF2B5EF4-FFF2-40B4-BE49-F238E27FC236}">
                <a16:creationId xmlns:a16="http://schemas.microsoft.com/office/drawing/2014/main" id="{7BDE46EC-478F-4708-B6B8-636D762807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6206" y="3472202"/>
            <a:ext cx="1462887" cy="998478"/>
          </a:xfrm>
          <a:prstGeom prst="rect">
            <a:avLst/>
          </a:prstGeom>
          <a:ln>
            <a:solidFill>
              <a:srgbClr val="92D050"/>
            </a:solidFill>
          </a:ln>
        </p:spPr>
      </p:pic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61566E2B-D664-4F50-8B52-9616E85BC2A6}"/>
              </a:ext>
            </a:extLst>
          </p:cNvPr>
          <p:cNvCxnSpPr>
            <a:cxnSpLocks/>
            <a:stCxn id="24" idx="1"/>
            <a:endCxn id="68" idx="3"/>
          </p:cNvCxnSpPr>
          <p:nvPr/>
        </p:nvCxnSpPr>
        <p:spPr>
          <a:xfrm flipH="1" flipV="1">
            <a:off x="3649093" y="3971441"/>
            <a:ext cx="318160" cy="7051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Image 83">
            <a:extLst>
              <a:ext uri="{FF2B5EF4-FFF2-40B4-BE49-F238E27FC236}">
                <a16:creationId xmlns:a16="http://schemas.microsoft.com/office/drawing/2014/main" id="{7D5A20E7-592A-4690-B8F7-5C792A9F58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6185" y="4614854"/>
            <a:ext cx="1447407" cy="1664131"/>
          </a:xfrm>
          <a:prstGeom prst="rect">
            <a:avLst/>
          </a:prstGeom>
          <a:ln>
            <a:solidFill>
              <a:srgbClr val="92D050"/>
            </a:solidFill>
          </a:ln>
        </p:spPr>
      </p:pic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188FDC6B-B4E2-4FFC-B7B5-800750A30986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3614381" y="4773936"/>
            <a:ext cx="251993" cy="16708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Image 110">
            <a:extLst>
              <a:ext uri="{FF2B5EF4-FFF2-40B4-BE49-F238E27FC236}">
                <a16:creationId xmlns:a16="http://schemas.microsoft.com/office/drawing/2014/main" id="{0F24FBE3-44EB-457F-ACEC-9886F8C715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8261" y="3025556"/>
            <a:ext cx="406205" cy="383637"/>
          </a:xfrm>
          <a:prstGeom prst="rect">
            <a:avLst/>
          </a:prstGeom>
        </p:spPr>
      </p:pic>
      <p:sp>
        <p:nvSpPr>
          <p:cNvPr id="54" name="ZoneTexte 53">
            <a:extLst>
              <a:ext uri="{FF2B5EF4-FFF2-40B4-BE49-F238E27FC236}">
                <a16:creationId xmlns:a16="http://schemas.microsoft.com/office/drawing/2014/main" id="{8945945F-3FAD-42A0-8CA4-C97A22CBDFB2}"/>
              </a:ext>
            </a:extLst>
          </p:cNvPr>
          <p:cNvSpPr txBox="1"/>
          <p:nvPr/>
        </p:nvSpPr>
        <p:spPr>
          <a:xfrm>
            <a:off x="3222325" y="6091507"/>
            <a:ext cx="1586349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💡 Liste des fichiers présents dans le dossier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6754BAA-A17A-4011-8175-001ADB225E8F}"/>
              </a:ext>
            </a:extLst>
          </p:cNvPr>
          <p:cNvSpPr txBox="1"/>
          <p:nvPr/>
        </p:nvSpPr>
        <p:spPr>
          <a:xfrm>
            <a:off x="742191" y="418534"/>
            <a:ext cx="8421364" cy="187743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92D050"/>
                </a:solidFill>
              </a:rPr>
              <a:t>Pourquoi transférer ?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👉 Cela permet de copier les photos du téléphone sur son ordinateur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👉 Pour libérer de l’espace dans son appareil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👉 Pour copier des fichiers de l’ordinateur dans le smartphone</a:t>
            </a:r>
          </a:p>
          <a:p>
            <a:pPr algn="ctr"/>
            <a:endParaRPr lang="fr-FR" sz="1400" dirty="0"/>
          </a:p>
        </p:txBody>
      </p:sp>
      <p:sp>
        <p:nvSpPr>
          <p:cNvPr id="34" name="Titre 1">
            <a:extLst>
              <a:ext uri="{FF2B5EF4-FFF2-40B4-BE49-F238E27FC236}">
                <a16:creationId xmlns:a16="http://schemas.microsoft.com/office/drawing/2014/main" id="{B00C5E34-8BC7-42BB-8035-1619F2594DDC}"/>
              </a:ext>
            </a:extLst>
          </p:cNvPr>
          <p:cNvSpPr txBox="1">
            <a:spLocks/>
          </p:cNvSpPr>
          <p:nvPr/>
        </p:nvSpPr>
        <p:spPr>
          <a:xfrm>
            <a:off x="680911" y="-368399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500" dirty="0"/>
              <a:t>Du smartphone à l’ordinateur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07152EB-B69E-4BBA-B426-4430D3C3F721}"/>
              </a:ext>
            </a:extLst>
          </p:cNvPr>
          <p:cNvCxnSpPr/>
          <p:nvPr/>
        </p:nvCxnSpPr>
        <p:spPr>
          <a:xfrm>
            <a:off x="680911" y="423963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11" y="2091565"/>
            <a:ext cx="8543925" cy="361071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 🔍 Zoom sur l’explorateur de fichiers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8E54F3-C3B7-38A9-EC6A-FC0FF161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62038" y="6431315"/>
            <a:ext cx="3343275" cy="365125"/>
          </a:xfrm>
        </p:spPr>
        <p:txBody>
          <a:bodyPr/>
          <a:lstStyle/>
          <a:p>
            <a:r>
              <a:rPr lang="fr-FR" dirty="0"/>
              <a:t>Smartphone - 10/10 - smartphone &gt; ordi </a:t>
            </a:r>
          </a:p>
        </p:txBody>
      </p:sp>
    </p:spTree>
    <p:extLst>
      <p:ext uri="{BB962C8B-B14F-4D97-AF65-F5344CB8AC3E}">
        <p14:creationId xmlns:p14="http://schemas.microsoft.com/office/powerpoint/2010/main" val="75966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-106511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📲 Copier des fichiers d’un appareil externe</a:t>
            </a:r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60C917AC-1EF6-404B-8A19-C0425EEB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2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6" y="684390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re 1">
            <a:extLst>
              <a:ext uri="{FF2B5EF4-FFF2-40B4-BE49-F238E27FC236}">
                <a16:creationId xmlns:a16="http://schemas.microsoft.com/office/drawing/2014/main" id="{81AA36B3-48BA-4A0A-B4AE-F46A918AC713}"/>
              </a:ext>
            </a:extLst>
          </p:cNvPr>
          <p:cNvSpPr txBox="1">
            <a:spLocks/>
          </p:cNvSpPr>
          <p:nvPr/>
        </p:nvSpPr>
        <p:spPr>
          <a:xfrm>
            <a:off x="681036" y="836946"/>
            <a:ext cx="6133114" cy="572360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/>
              <a:t>Un ordinateur est composé de </a:t>
            </a:r>
            <a:r>
              <a:rPr lang="fr-FR" sz="1800" b="1" dirty="0">
                <a:solidFill>
                  <a:srgbClr val="92D050"/>
                </a:solidFill>
              </a:rPr>
              <a:t>différents ports</a:t>
            </a:r>
            <a:r>
              <a:rPr lang="fr-FR" sz="1800" dirty="0">
                <a:solidFill>
                  <a:srgbClr val="92D050"/>
                </a:solidFill>
              </a:rPr>
              <a:t>, </a:t>
            </a:r>
            <a:r>
              <a:rPr lang="fr-FR" sz="1800" dirty="0"/>
              <a:t>qui permettent de brancher des périphériques (souris, clé USB, Smartphone...).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0F6667B-DB4D-49B8-9E8D-E76DA2794E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0"/>
          <a:stretch/>
        </p:blipFill>
        <p:spPr>
          <a:xfrm>
            <a:off x="681037" y="1508587"/>
            <a:ext cx="8543926" cy="1563609"/>
          </a:xfrm>
          <a:prstGeom prst="rect">
            <a:avLst/>
          </a:prstGeom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83CB8277-9A37-4971-B0EF-1DEEC7561847}"/>
              </a:ext>
            </a:extLst>
          </p:cNvPr>
          <p:cNvSpPr/>
          <p:nvPr/>
        </p:nvSpPr>
        <p:spPr>
          <a:xfrm>
            <a:off x="5177283" y="1596578"/>
            <a:ext cx="1206262" cy="968738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6100A38B-AEBB-4A96-83FF-7F7A9AB3EE25}"/>
              </a:ext>
            </a:extLst>
          </p:cNvPr>
          <p:cNvCxnSpPr>
            <a:cxnSpLocks/>
            <a:stCxn id="10" idx="7"/>
            <a:endCxn id="16" idx="1"/>
          </p:cNvCxnSpPr>
          <p:nvPr/>
        </p:nvCxnSpPr>
        <p:spPr>
          <a:xfrm flipV="1">
            <a:off x="6206892" y="1545778"/>
            <a:ext cx="607258" cy="192668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B2FA4D90-EBC0-4BA2-BC48-28F9F46691EF}"/>
              </a:ext>
            </a:extLst>
          </p:cNvPr>
          <p:cNvSpPr txBox="1"/>
          <p:nvPr/>
        </p:nvSpPr>
        <p:spPr>
          <a:xfrm>
            <a:off x="6814150" y="1176446"/>
            <a:ext cx="1874750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C’est sur ce port là que vous pouvez brancher votre appareil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D7D75BD1-FEF5-4056-89B7-BEC103EBB146}"/>
              </a:ext>
            </a:extLst>
          </p:cNvPr>
          <p:cNvGrpSpPr/>
          <p:nvPr/>
        </p:nvGrpSpPr>
        <p:grpSpPr>
          <a:xfrm>
            <a:off x="874859" y="3667132"/>
            <a:ext cx="3544668" cy="2573578"/>
            <a:chOff x="1150294" y="2826558"/>
            <a:chExt cx="3544668" cy="2573578"/>
          </a:xfrm>
        </p:grpSpPr>
        <p:sp>
          <p:nvSpPr>
            <p:cNvPr id="18" name="Espace réservé du contenu 16">
              <a:extLst>
                <a:ext uri="{FF2B5EF4-FFF2-40B4-BE49-F238E27FC236}">
                  <a16:creationId xmlns:a16="http://schemas.microsoft.com/office/drawing/2014/main" id="{1EBFFE84-5F4B-4D7F-BC66-01C8FA34B361}"/>
                </a:ext>
              </a:extLst>
            </p:cNvPr>
            <p:cNvSpPr txBox="1">
              <a:spLocks/>
            </p:cNvSpPr>
            <p:nvPr/>
          </p:nvSpPr>
          <p:spPr>
            <a:xfrm>
              <a:off x="1191225" y="3315399"/>
              <a:ext cx="3503737" cy="2032980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00" dirty="0"/>
                <a:t>👉 Quand vous allez </a:t>
              </a:r>
              <a:r>
                <a:rPr lang="fr-FR" sz="1400" b="1" dirty="0">
                  <a:solidFill>
                    <a:srgbClr val="92D050"/>
                  </a:solidFill>
                </a:rPr>
                <a:t>connecter</a:t>
              </a:r>
              <a:r>
                <a:rPr lang="fr-FR" sz="1400" dirty="0"/>
                <a:t> (brancher) un appareil à votre ordinateur, un message va s’afficher</a:t>
              </a:r>
            </a:p>
            <a:p>
              <a:pPr marL="0" indent="0" algn="ctr">
                <a:buNone/>
              </a:pPr>
              <a:endParaRPr lang="fr-FR" sz="1400" dirty="0"/>
            </a:p>
            <a:p>
              <a:pPr marL="0" indent="0" algn="ctr">
                <a:buNone/>
              </a:pPr>
              <a:endParaRPr lang="fr-FR" sz="1400" dirty="0"/>
            </a:p>
            <a:p>
              <a:pPr marL="0" indent="0" algn="ctr">
                <a:buNone/>
              </a:pPr>
              <a:endParaRPr lang="fr-FR" sz="1400" dirty="0"/>
            </a:p>
            <a:p>
              <a:pPr marL="0" indent="0" algn="ctr">
                <a:buNone/>
              </a:pPr>
              <a:r>
                <a:rPr lang="fr-FR" sz="1400" dirty="0"/>
                <a:t>En cliquant dessus, vous pouvez choisir l’action à réaliser.</a:t>
              </a:r>
            </a:p>
            <a:p>
              <a:pPr marL="0" indent="0">
                <a:buNone/>
              </a:pPr>
              <a:endParaRPr lang="fr-FR" sz="1400" b="1" dirty="0"/>
            </a:p>
            <a:p>
              <a:pPr marL="0" indent="0">
                <a:buNone/>
              </a:pPr>
              <a:endParaRPr lang="fr-FR" sz="1400" b="1" dirty="0"/>
            </a:p>
            <a:p>
              <a:pPr marL="0" indent="0">
                <a:buNone/>
              </a:pPr>
              <a:endParaRPr lang="fr-FR" sz="1400" b="1" dirty="0"/>
            </a:p>
            <a:p>
              <a:pPr marL="0" indent="0">
                <a:buNone/>
              </a:pPr>
              <a:endParaRPr lang="fr-FR" sz="1400" b="1" dirty="0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FBAA54D8-362D-4E78-B156-F15AB350F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74711" y="3862944"/>
              <a:ext cx="2670350" cy="913337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3FA217D5-7DE7-4B12-9AE0-24442D75ACE6}"/>
                </a:ext>
              </a:extLst>
            </p:cNvPr>
            <p:cNvSpPr txBox="1"/>
            <p:nvPr/>
          </p:nvSpPr>
          <p:spPr>
            <a:xfrm>
              <a:off x="1899691" y="2938609"/>
              <a:ext cx="2020391" cy="30777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dirty="0"/>
                <a:t>💡 Bon à savoir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7A7A563-8D10-4C2E-8852-178CEA8034DC}"/>
                </a:ext>
              </a:extLst>
            </p:cNvPr>
            <p:cNvSpPr/>
            <p:nvPr/>
          </p:nvSpPr>
          <p:spPr>
            <a:xfrm>
              <a:off x="1150294" y="2826558"/>
              <a:ext cx="3519187" cy="2573578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41DDFADB-4F47-40AF-951A-E4AB6C3889DC}"/>
              </a:ext>
            </a:extLst>
          </p:cNvPr>
          <p:cNvGrpSpPr/>
          <p:nvPr/>
        </p:nvGrpSpPr>
        <p:grpSpPr>
          <a:xfrm>
            <a:off x="5705774" y="3888010"/>
            <a:ext cx="3519187" cy="2131823"/>
            <a:chOff x="5156302" y="3147543"/>
            <a:chExt cx="3519187" cy="2131823"/>
          </a:xfrm>
        </p:grpSpPr>
        <p:sp>
          <p:nvSpPr>
            <p:cNvPr id="21" name="Espace réservé du contenu 16">
              <a:extLst>
                <a:ext uri="{FF2B5EF4-FFF2-40B4-BE49-F238E27FC236}">
                  <a16:creationId xmlns:a16="http://schemas.microsoft.com/office/drawing/2014/main" id="{6E9DA432-FDE4-48BB-AE3A-3881C75E0FFD}"/>
                </a:ext>
              </a:extLst>
            </p:cNvPr>
            <p:cNvSpPr txBox="1">
              <a:spLocks/>
            </p:cNvSpPr>
            <p:nvPr/>
          </p:nvSpPr>
          <p:spPr>
            <a:xfrm>
              <a:off x="5156302" y="3797843"/>
              <a:ext cx="3503737" cy="1481523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00" dirty="0"/>
                <a:t>👉 Il est possible </a:t>
              </a:r>
              <a:r>
                <a:rPr lang="fr-FR" sz="1400" b="1" dirty="0">
                  <a:solidFill>
                    <a:srgbClr val="92D050"/>
                  </a:solidFill>
                </a:rPr>
                <a:t>d’ouvrir plusieurs fenêtres</a:t>
              </a:r>
              <a:r>
                <a:rPr lang="fr-FR" sz="1400" dirty="0"/>
                <a:t> à la fois sur votre écran.</a:t>
              </a:r>
            </a:p>
            <a:p>
              <a:pPr marL="0" indent="0">
                <a:buNone/>
              </a:pPr>
              <a:endParaRPr lang="fr-FR" sz="1400" dirty="0"/>
            </a:p>
            <a:p>
              <a:pPr marL="0" indent="0" algn="ctr">
                <a:buNone/>
              </a:pPr>
              <a:r>
                <a:rPr lang="fr-FR" sz="1400" dirty="0"/>
                <a:t>💡 Cela peut être utile si vous triez des fichiers : vous pouvez </a:t>
              </a:r>
              <a:r>
                <a:rPr lang="fr-FR" sz="1400" b="1" dirty="0"/>
                <a:t>les glisser d’une fenêtre à l’autre.</a:t>
              </a:r>
            </a:p>
            <a:p>
              <a:pPr marL="0" indent="0">
                <a:buNone/>
              </a:pPr>
              <a:endParaRPr lang="fr-FR" sz="1400" b="1" dirty="0"/>
            </a:p>
            <a:p>
              <a:pPr marL="0" indent="0">
                <a:buNone/>
              </a:pPr>
              <a:endParaRPr lang="fr-FR" sz="1400" b="1" dirty="0"/>
            </a:p>
            <a:p>
              <a:pPr marL="0" indent="0">
                <a:buNone/>
              </a:pPr>
              <a:endParaRPr lang="fr-FR" sz="1400" b="1" dirty="0"/>
            </a:p>
            <a:p>
              <a:pPr marL="0" indent="0">
                <a:buNone/>
              </a:pPr>
              <a:endParaRPr lang="fr-FR" sz="1400" b="1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A627CD86-5B45-431F-A3B9-DA6068584520}"/>
                </a:ext>
              </a:extLst>
            </p:cNvPr>
            <p:cNvSpPr txBox="1"/>
            <p:nvPr/>
          </p:nvSpPr>
          <p:spPr>
            <a:xfrm>
              <a:off x="5905699" y="3259594"/>
              <a:ext cx="2020391" cy="30777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dirty="0"/>
                <a:t>💡 Bon à savoir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0E676D2-921E-45B9-9D01-1E227E0A308A}"/>
                </a:ext>
              </a:extLst>
            </p:cNvPr>
            <p:cNvSpPr/>
            <p:nvPr/>
          </p:nvSpPr>
          <p:spPr>
            <a:xfrm>
              <a:off x="5156302" y="3147543"/>
              <a:ext cx="3519187" cy="213182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</p:grp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C8AA51C-5986-9919-19F5-130387A32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Smartphone - 10/10 - smartphone &gt; ordi </a:t>
            </a:r>
          </a:p>
        </p:txBody>
      </p:sp>
    </p:spTree>
    <p:extLst>
      <p:ext uri="{BB962C8B-B14F-4D97-AF65-F5344CB8AC3E}">
        <p14:creationId xmlns:p14="http://schemas.microsoft.com/office/powerpoint/2010/main" val="355054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27" y="-330306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📲 Copier des fichiers d’un appareil externe</a:t>
            </a:r>
          </a:p>
        </p:txBody>
      </p:sp>
      <p:sp>
        <p:nvSpPr>
          <p:cNvPr id="71" name="Espace réservé du numéro de diapositive 70">
            <a:extLst>
              <a:ext uri="{FF2B5EF4-FFF2-40B4-BE49-F238E27FC236}">
                <a16:creationId xmlns:a16="http://schemas.microsoft.com/office/drawing/2014/main" id="{B89EF345-1893-4D4B-8FEE-72A80791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8" y="477335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">
            <a:extLst>
              <a:ext uri="{FF2B5EF4-FFF2-40B4-BE49-F238E27FC236}">
                <a16:creationId xmlns:a16="http://schemas.microsoft.com/office/drawing/2014/main" id="{92008830-F553-4EFF-85E6-996B1650715C}"/>
              </a:ext>
            </a:extLst>
          </p:cNvPr>
          <p:cNvGrpSpPr/>
          <p:nvPr/>
        </p:nvGrpSpPr>
        <p:grpSpPr>
          <a:xfrm>
            <a:off x="301290" y="1209089"/>
            <a:ext cx="9534397" cy="4439821"/>
            <a:chOff x="217399" y="555992"/>
            <a:chExt cx="9534397" cy="4439821"/>
          </a:xfrm>
        </p:grpSpPr>
        <p:sp>
          <p:nvSpPr>
            <p:cNvPr id="49" name="Espace réservé du contenu 16">
              <a:extLst>
                <a:ext uri="{FF2B5EF4-FFF2-40B4-BE49-F238E27FC236}">
                  <a16:creationId xmlns:a16="http://schemas.microsoft.com/office/drawing/2014/main" id="{BA65E11C-2A8E-4937-89C7-8CE896203333}"/>
                </a:ext>
              </a:extLst>
            </p:cNvPr>
            <p:cNvSpPr txBox="1">
              <a:spLocks/>
            </p:cNvSpPr>
            <p:nvPr/>
          </p:nvSpPr>
          <p:spPr>
            <a:xfrm>
              <a:off x="1344197" y="555992"/>
              <a:ext cx="7153872" cy="625285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950" dirty="0"/>
                <a:t>👉 Vous pouvez également retrouver votre appareil dans </a:t>
              </a:r>
              <a:r>
                <a:rPr lang="fr-FR" sz="1950" b="1" dirty="0">
                  <a:solidFill>
                    <a:srgbClr val="92D050"/>
                  </a:solidFill>
                </a:rPr>
                <a:t>l’explorateur de fichiers</a:t>
              </a:r>
              <a:r>
                <a:rPr lang="fr-FR" sz="1950" dirty="0"/>
                <a:t>, dans la rubrique </a:t>
              </a:r>
              <a:r>
                <a:rPr lang="fr-FR" sz="1950" b="1" dirty="0">
                  <a:solidFill>
                    <a:srgbClr val="92D050"/>
                  </a:solidFill>
                </a:rPr>
                <a:t>Ce PC.</a:t>
              </a:r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20C946E9-F1D0-4E96-BED1-7C2CB13404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2" b="6528"/>
            <a:stretch/>
          </p:blipFill>
          <p:spPr>
            <a:xfrm>
              <a:off x="7244340" y="2856023"/>
              <a:ext cx="2507456" cy="2066157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</p:pic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FA3A167F-3F28-422C-B0E2-26C201B542A4}"/>
                </a:ext>
              </a:extLst>
            </p:cNvPr>
            <p:cNvSpPr/>
            <p:nvPr/>
          </p:nvSpPr>
          <p:spPr>
            <a:xfrm>
              <a:off x="217399" y="2954610"/>
              <a:ext cx="746543" cy="212555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/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1CF44A77-5032-4AFA-AB8E-DBE77F41E18F}"/>
                </a:ext>
              </a:extLst>
            </p:cNvPr>
            <p:cNvGrpSpPr/>
            <p:nvPr/>
          </p:nvGrpSpPr>
          <p:grpSpPr>
            <a:xfrm>
              <a:off x="302239" y="1259933"/>
              <a:ext cx="9146395" cy="3735880"/>
              <a:chOff x="302239" y="1259933"/>
              <a:chExt cx="9146395" cy="3735880"/>
            </a:xfrm>
          </p:grpSpPr>
          <p:pic>
            <p:nvPicPr>
              <p:cNvPr id="10" name="Image 9">
                <a:extLst>
                  <a:ext uri="{FF2B5EF4-FFF2-40B4-BE49-F238E27FC236}">
                    <a16:creationId xmlns:a16="http://schemas.microsoft.com/office/drawing/2014/main" id="{BAD0DC8D-642F-4F20-8665-B83E6C2272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239" y="1304129"/>
                <a:ext cx="4722781" cy="3585711"/>
              </a:xfrm>
              <a:prstGeom prst="rect">
                <a:avLst/>
              </a:prstGeom>
              <a:ln>
                <a:solidFill>
                  <a:srgbClr val="92D050"/>
                </a:solidFill>
              </a:ln>
            </p:spPr>
          </p:pic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A5CDD898-0FE6-4FCE-8684-51A2434D4C82}"/>
                  </a:ext>
                </a:extLst>
              </p:cNvPr>
              <p:cNvSpPr/>
              <p:nvPr/>
            </p:nvSpPr>
            <p:spPr>
              <a:xfrm>
                <a:off x="1503744" y="4004245"/>
                <a:ext cx="1334277" cy="230704"/>
              </a:xfrm>
              <a:prstGeom prst="ellipse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 dirty="0"/>
              </a:p>
            </p:txBody>
          </p:sp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A9BECB04-7D62-436B-9778-F38C9D01E3A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b="46088"/>
              <a:stretch/>
            </p:blipFill>
            <p:spPr>
              <a:xfrm>
                <a:off x="5412921" y="1562300"/>
                <a:ext cx="3831371" cy="817876"/>
              </a:xfrm>
              <a:prstGeom prst="rect">
                <a:avLst/>
              </a:prstGeom>
              <a:ln>
                <a:solidFill>
                  <a:srgbClr val="92D050"/>
                </a:solidFill>
              </a:ln>
            </p:spPr>
          </p:pic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F30D6196-EDCD-4F00-BC2B-919F06A96F5C}"/>
                  </a:ext>
                </a:extLst>
              </p:cNvPr>
              <p:cNvSpPr txBox="1"/>
              <p:nvPr/>
            </p:nvSpPr>
            <p:spPr>
              <a:xfrm>
                <a:off x="1150435" y="4472593"/>
                <a:ext cx="3802564" cy="52322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400" dirty="0"/>
                  <a:t>💡 </a:t>
                </a:r>
                <a:r>
                  <a:rPr lang="fr-FR" sz="1400" b="1" dirty="0"/>
                  <a:t>Chaque appareil porte un nom propre. Pour y accéder, je fais </a:t>
                </a:r>
                <a:r>
                  <a:rPr lang="fr-FR" sz="1400" b="1" dirty="0">
                    <a:solidFill>
                      <a:srgbClr val="92D050"/>
                    </a:solidFill>
                  </a:rPr>
                  <a:t>un double clic</a:t>
                </a:r>
              </a:p>
            </p:txBody>
          </p:sp>
          <p:cxnSp>
            <p:nvCxnSpPr>
              <p:cNvPr id="52" name="Connecteur droit avec flèche 51">
                <a:extLst>
                  <a:ext uri="{FF2B5EF4-FFF2-40B4-BE49-F238E27FC236}">
                    <a16:creationId xmlns:a16="http://schemas.microsoft.com/office/drawing/2014/main" id="{F94FB21A-411D-4E49-9992-348F6DD276A5}"/>
                  </a:ext>
                </a:extLst>
              </p:cNvPr>
              <p:cNvCxnSpPr>
                <a:cxnSpLocks/>
                <a:stCxn id="50" idx="7"/>
              </p:cNvCxnSpPr>
              <p:nvPr/>
            </p:nvCxnSpPr>
            <p:spPr>
              <a:xfrm flipV="1">
                <a:off x="2642620" y="2077928"/>
                <a:ext cx="2770300" cy="1960102"/>
              </a:xfrm>
              <a:prstGeom prst="straightConnector1">
                <a:avLst/>
              </a:prstGeom>
              <a:ln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ZoneTexte 55">
                <a:extLst>
                  <a:ext uri="{FF2B5EF4-FFF2-40B4-BE49-F238E27FC236}">
                    <a16:creationId xmlns:a16="http://schemas.microsoft.com/office/drawing/2014/main" id="{60E62B79-D993-42F2-BD12-2976F1C57297}"/>
                  </a:ext>
                </a:extLst>
              </p:cNvPr>
              <p:cNvSpPr txBox="1"/>
              <p:nvPr/>
            </p:nvSpPr>
            <p:spPr>
              <a:xfrm>
                <a:off x="5068489" y="3225060"/>
                <a:ext cx="2017269" cy="95410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400" dirty="0"/>
                  <a:t>💡 Si vous connectez un smartphone, vous devez autoriser l’accès de votre téléphone 👉</a:t>
                </a:r>
                <a:endParaRPr lang="fr-FR" sz="1400" b="1" dirty="0"/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5993FE53-1758-45CF-92B9-9556FF4CE8C6}"/>
                  </a:ext>
                </a:extLst>
              </p:cNvPr>
              <p:cNvSpPr txBox="1"/>
              <p:nvPr/>
            </p:nvSpPr>
            <p:spPr>
              <a:xfrm>
                <a:off x="6419318" y="1259933"/>
                <a:ext cx="1818575" cy="31745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400" dirty="0"/>
                  <a:t>🧭 Sur l’ordinateur</a:t>
                </a:r>
                <a:endParaRPr lang="fr-FR" sz="1400" b="1" dirty="0"/>
              </a:p>
            </p:txBody>
          </p:sp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FD2F9F79-E4BA-48E4-893A-6A3CD97A5C24}"/>
                  </a:ext>
                </a:extLst>
              </p:cNvPr>
              <p:cNvSpPr txBox="1"/>
              <p:nvPr/>
            </p:nvSpPr>
            <p:spPr>
              <a:xfrm>
                <a:off x="7355875" y="2534178"/>
                <a:ext cx="2092759" cy="31745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400" dirty="0"/>
                  <a:t>🧭 Sur le smartphone</a:t>
                </a:r>
                <a:endParaRPr lang="fr-FR" sz="1400" b="1" dirty="0"/>
              </a:p>
            </p:txBody>
          </p:sp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6FBC7A77-732B-41E7-A9C5-354BF850ED4D}"/>
                  </a:ext>
                </a:extLst>
              </p:cNvPr>
              <p:cNvSpPr/>
              <p:nvPr/>
            </p:nvSpPr>
            <p:spPr>
              <a:xfrm>
                <a:off x="6656225" y="1937753"/>
                <a:ext cx="391816" cy="271898"/>
              </a:xfrm>
              <a:prstGeom prst="ellipse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 dirty="0"/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C1179A5E-7081-4DE3-B0A4-5C9AE471E5C9}"/>
                  </a:ext>
                </a:extLst>
              </p:cNvPr>
              <p:cNvSpPr txBox="1"/>
              <p:nvPr/>
            </p:nvSpPr>
            <p:spPr>
              <a:xfrm>
                <a:off x="5842843" y="2440700"/>
                <a:ext cx="1205198" cy="523220"/>
              </a:xfrm>
              <a:prstGeom prst="rect">
                <a:avLst/>
              </a:prstGeom>
              <a:noFill/>
              <a:ln w="28575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Dossier de photos</a:t>
                </a:r>
              </a:p>
            </p:txBody>
          </p:sp>
          <p:cxnSp>
            <p:nvCxnSpPr>
              <p:cNvPr id="65" name="Connecteur droit avec flèche 64">
                <a:extLst>
                  <a:ext uri="{FF2B5EF4-FFF2-40B4-BE49-F238E27FC236}">
                    <a16:creationId xmlns:a16="http://schemas.microsoft.com/office/drawing/2014/main" id="{CBF74BC0-F664-4531-B44C-C4C79EFB985E}"/>
                  </a:ext>
                </a:extLst>
              </p:cNvPr>
              <p:cNvCxnSpPr>
                <a:cxnSpLocks/>
                <a:stCxn id="63" idx="3"/>
                <a:endCxn id="64" idx="0"/>
              </p:cNvCxnSpPr>
              <p:nvPr/>
            </p:nvCxnSpPr>
            <p:spPr>
              <a:xfrm flipH="1">
                <a:off x="6445442" y="2169832"/>
                <a:ext cx="268163" cy="270868"/>
              </a:xfrm>
              <a:prstGeom prst="straightConnector1">
                <a:avLst/>
              </a:prstGeom>
              <a:ln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avec flèche 56">
                <a:extLst>
                  <a:ext uri="{FF2B5EF4-FFF2-40B4-BE49-F238E27FC236}">
                    <a16:creationId xmlns:a16="http://schemas.microsoft.com/office/drawing/2014/main" id="{E13D5688-0FEA-4439-8736-21F245E037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57473" y="3694432"/>
                <a:ext cx="2267548" cy="303880"/>
              </a:xfrm>
              <a:prstGeom prst="straightConnector1">
                <a:avLst/>
              </a:prstGeom>
              <a:ln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E708FE65-C71B-42BB-8EC7-DC2F6A9F3B0A}"/>
                  </a:ext>
                </a:extLst>
              </p:cNvPr>
              <p:cNvSpPr/>
              <p:nvPr/>
            </p:nvSpPr>
            <p:spPr>
              <a:xfrm>
                <a:off x="7244340" y="3544455"/>
                <a:ext cx="2204293" cy="928138"/>
              </a:xfrm>
              <a:prstGeom prst="ellipse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 dirty="0"/>
              </a:p>
            </p:txBody>
          </p:sp>
        </p:grpSp>
      </p:grp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67E214-F56A-1F04-4F9E-EBC2C777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Smartphone - 10/10 - smartphone &gt; ordi </a:t>
            </a:r>
          </a:p>
        </p:txBody>
      </p:sp>
    </p:spTree>
    <p:extLst>
      <p:ext uri="{BB962C8B-B14F-4D97-AF65-F5344CB8AC3E}">
        <p14:creationId xmlns:p14="http://schemas.microsoft.com/office/powerpoint/2010/main" val="378683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BD0EE5D3-C386-4B76-8BF2-A11CAC0575F1}"/>
              </a:ext>
            </a:extLst>
          </p:cNvPr>
          <p:cNvGrpSpPr/>
          <p:nvPr/>
        </p:nvGrpSpPr>
        <p:grpSpPr>
          <a:xfrm>
            <a:off x="275217" y="3473525"/>
            <a:ext cx="9455234" cy="3418480"/>
            <a:chOff x="203725" y="1654556"/>
            <a:chExt cx="9455234" cy="371773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656DE4C-620B-4A65-A30E-B7DD5356DE31}"/>
                </a:ext>
              </a:extLst>
            </p:cNvPr>
            <p:cNvSpPr/>
            <p:nvPr/>
          </p:nvSpPr>
          <p:spPr>
            <a:xfrm>
              <a:off x="6571422" y="1654556"/>
              <a:ext cx="3087537" cy="3717739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1362BD26-0BAA-4132-B144-C744EDB5B8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1526"/>
            <a:stretch/>
          </p:blipFill>
          <p:spPr>
            <a:xfrm>
              <a:off x="6649574" y="2140566"/>
              <a:ext cx="2955709" cy="3085352"/>
            </a:xfrm>
            <a:prstGeom prst="rect">
              <a:avLst/>
            </a:prstGeom>
          </p:spPr>
        </p:pic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AFD0BF48-4D1A-4249-BDE6-3594D0450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355" y="2444186"/>
              <a:ext cx="379267" cy="402487"/>
            </a:xfrm>
            <a:prstGeom prst="rect">
              <a:avLst/>
            </a:prstGeom>
          </p:spPr>
        </p:pic>
        <p:sp>
          <p:nvSpPr>
            <p:cNvPr id="36" name="Espace réservé du contenu 16">
              <a:extLst>
                <a:ext uri="{FF2B5EF4-FFF2-40B4-BE49-F238E27FC236}">
                  <a16:creationId xmlns:a16="http://schemas.microsoft.com/office/drawing/2014/main" id="{5C644081-242F-41CB-9620-44AD88233FFA}"/>
                </a:ext>
              </a:extLst>
            </p:cNvPr>
            <p:cNvSpPr txBox="1">
              <a:spLocks/>
            </p:cNvSpPr>
            <p:nvPr/>
          </p:nvSpPr>
          <p:spPr>
            <a:xfrm>
              <a:off x="668690" y="1733188"/>
              <a:ext cx="2545773" cy="407379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63" dirty="0"/>
                <a:t>Faites un clic droit sur un espace vide de votre ordinateur</a:t>
              </a:r>
            </a:p>
            <a:p>
              <a:pPr marL="0" indent="0">
                <a:buNone/>
              </a:pPr>
              <a:endParaRPr lang="fr-FR" sz="1463" dirty="0"/>
            </a:p>
            <a:p>
              <a:pPr marL="0" indent="0">
                <a:buNone/>
              </a:pPr>
              <a:endParaRPr lang="fr-FR" sz="1463" dirty="0"/>
            </a:p>
            <a:p>
              <a:pPr marL="0" indent="0">
                <a:buNone/>
              </a:pPr>
              <a:endParaRPr lang="fr-FR" sz="1463" dirty="0"/>
            </a:p>
            <a:p>
              <a:pPr marL="0" indent="0">
                <a:buNone/>
              </a:pPr>
              <a:endParaRPr lang="fr-FR" sz="1463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9D13695A-FFE3-45A6-A29C-2EAF06670876}"/>
                </a:ext>
              </a:extLst>
            </p:cNvPr>
            <p:cNvSpPr txBox="1"/>
            <p:nvPr/>
          </p:nvSpPr>
          <p:spPr>
            <a:xfrm>
              <a:off x="272394" y="1711205"/>
              <a:ext cx="396296" cy="392415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950" b="1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9258164-AB9B-455C-9EAA-AD90408BD35A}"/>
                </a:ext>
              </a:extLst>
            </p:cNvPr>
            <p:cNvSpPr/>
            <p:nvPr/>
          </p:nvSpPr>
          <p:spPr>
            <a:xfrm>
              <a:off x="203725" y="1660913"/>
              <a:ext cx="3087536" cy="3711381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39" name="Espace réservé du contenu 16">
              <a:extLst>
                <a:ext uri="{FF2B5EF4-FFF2-40B4-BE49-F238E27FC236}">
                  <a16:creationId xmlns:a16="http://schemas.microsoft.com/office/drawing/2014/main" id="{8EED00AB-06B1-4433-8DF1-85D03289B2EA}"/>
                </a:ext>
              </a:extLst>
            </p:cNvPr>
            <p:cNvSpPr txBox="1">
              <a:spLocks/>
            </p:cNvSpPr>
            <p:nvPr/>
          </p:nvSpPr>
          <p:spPr>
            <a:xfrm>
              <a:off x="3791295" y="1672572"/>
              <a:ext cx="2554189" cy="586591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63" dirty="0"/>
                <a:t>Cliquez sur « coller »</a:t>
              </a: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2698C92-90E5-4E98-8333-E9D2E0E451B6}"/>
                </a:ext>
              </a:extLst>
            </p:cNvPr>
            <p:cNvSpPr txBox="1"/>
            <p:nvPr/>
          </p:nvSpPr>
          <p:spPr>
            <a:xfrm>
              <a:off x="3452306" y="1704848"/>
              <a:ext cx="396296" cy="392415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950" b="1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D6FB3FE-331E-4140-B40B-E0D3885ABF20}"/>
                </a:ext>
              </a:extLst>
            </p:cNvPr>
            <p:cNvSpPr/>
            <p:nvPr/>
          </p:nvSpPr>
          <p:spPr>
            <a:xfrm>
              <a:off x="3383637" y="1654556"/>
              <a:ext cx="3087537" cy="3717738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42" name="Espace réservé du contenu 16">
              <a:extLst>
                <a:ext uri="{FF2B5EF4-FFF2-40B4-BE49-F238E27FC236}">
                  <a16:creationId xmlns:a16="http://schemas.microsoft.com/office/drawing/2014/main" id="{335105B4-C07F-4AA9-AD8E-BC3C4D88B928}"/>
                </a:ext>
              </a:extLst>
            </p:cNvPr>
            <p:cNvSpPr txBox="1">
              <a:spLocks/>
            </p:cNvSpPr>
            <p:nvPr/>
          </p:nvSpPr>
          <p:spPr>
            <a:xfrm>
              <a:off x="6979080" y="1672572"/>
              <a:ext cx="2554189" cy="586591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63" dirty="0"/>
                <a:t>C’est terminé ! Votre fichier est sur l’ordinateur!</a:t>
              </a: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A0741D7A-CAFA-4BFD-9627-BE4087E4EEB0}"/>
                </a:ext>
              </a:extLst>
            </p:cNvPr>
            <p:cNvSpPr txBox="1"/>
            <p:nvPr/>
          </p:nvSpPr>
          <p:spPr>
            <a:xfrm>
              <a:off x="6640091" y="1704848"/>
              <a:ext cx="396296" cy="392415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950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E7E5D44-644B-43E5-BDBC-18C9618D2D71}"/>
                </a:ext>
              </a:extLst>
            </p:cNvPr>
            <p:cNvSpPr/>
            <p:nvPr/>
          </p:nvSpPr>
          <p:spPr>
            <a:xfrm flipV="1">
              <a:off x="6643753" y="4568576"/>
              <a:ext cx="1255777" cy="84774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47" name="Image 46">
              <a:extLst>
                <a:ext uri="{FF2B5EF4-FFF2-40B4-BE49-F238E27FC236}">
                  <a16:creationId xmlns:a16="http://schemas.microsoft.com/office/drawing/2014/main" id="{12A11630-9D8A-4135-A3BF-D6999A03C68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7470" y="2343780"/>
              <a:ext cx="2296992" cy="2781032"/>
            </a:xfrm>
            <a:prstGeom prst="rect">
              <a:avLst/>
            </a:prstGeom>
          </p:spPr>
        </p:pic>
        <p:pic>
          <p:nvPicPr>
            <p:cNvPr id="48" name="Image 47">
              <a:extLst>
                <a:ext uri="{FF2B5EF4-FFF2-40B4-BE49-F238E27FC236}">
                  <a16:creationId xmlns:a16="http://schemas.microsoft.com/office/drawing/2014/main" id="{8D21DAC0-CDEC-4562-B2CC-433A5409B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4504" y="2343780"/>
              <a:ext cx="2296992" cy="2781032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977F281-CEF4-470D-8E53-944DA632F635}"/>
                </a:ext>
              </a:extLst>
            </p:cNvPr>
            <p:cNvSpPr/>
            <p:nvPr/>
          </p:nvSpPr>
          <p:spPr>
            <a:xfrm>
              <a:off x="3957346" y="3683242"/>
              <a:ext cx="470030" cy="272647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50" name="Image 49">
              <a:extLst>
                <a:ext uri="{FF2B5EF4-FFF2-40B4-BE49-F238E27FC236}">
                  <a16:creationId xmlns:a16="http://schemas.microsoft.com/office/drawing/2014/main" id="{C86A0DCF-CEE8-452E-AB05-941694AE8DA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84945" y="3224507"/>
              <a:ext cx="874636" cy="982998"/>
            </a:xfrm>
            <a:prstGeom prst="rect">
              <a:avLst/>
            </a:prstGeom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DF183F5-DA95-4EA0-9174-B74E94C15705}"/>
                </a:ext>
              </a:extLst>
            </p:cNvPr>
            <p:cNvSpPr/>
            <p:nvPr/>
          </p:nvSpPr>
          <p:spPr>
            <a:xfrm flipV="1">
              <a:off x="6649574" y="4850207"/>
              <a:ext cx="1255777" cy="84774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766483B-92A4-465E-A018-25083334E651}"/>
                </a:ext>
              </a:extLst>
            </p:cNvPr>
            <p:cNvSpPr/>
            <p:nvPr/>
          </p:nvSpPr>
          <p:spPr>
            <a:xfrm flipV="1">
              <a:off x="7626630" y="4683303"/>
              <a:ext cx="483907" cy="16690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B7564F03-2539-4D85-8A1D-5B9FAB95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22021" y="6518106"/>
            <a:ext cx="2228850" cy="365125"/>
          </a:xfrm>
        </p:spPr>
        <p:txBody>
          <a:bodyPr/>
          <a:lstStyle/>
          <a:p>
            <a:fld id="{214B496C-A674-488F-82D3-A6592634C02D}" type="slidenum">
              <a:rPr lang="fr-FR" smtClean="0"/>
              <a:t>4</a:t>
            </a:fld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E6210CB-E1DD-4BDA-B17F-8E53CE4E1213}"/>
              </a:ext>
            </a:extLst>
          </p:cNvPr>
          <p:cNvGrpSpPr/>
          <p:nvPr/>
        </p:nvGrpSpPr>
        <p:grpSpPr>
          <a:xfrm>
            <a:off x="3447698" y="6358"/>
            <a:ext cx="3087536" cy="3455670"/>
            <a:chOff x="250739" y="1252893"/>
            <a:chExt cx="3800044" cy="4567854"/>
          </a:xfrm>
        </p:grpSpPr>
        <p:sp>
          <p:nvSpPr>
            <p:cNvPr id="24" name="Espace réservé du contenu 16">
              <a:extLst>
                <a:ext uri="{FF2B5EF4-FFF2-40B4-BE49-F238E27FC236}">
                  <a16:creationId xmlns:a16="http://schemas.microsoft.com/office/drawing/2014/main" id="{9A02872B-E8D2-4367-B111-E64F49BF6CF6}"/>
                </a:ext>
              </a:extLst>
            </p:cNvPr>
            <p:cNvSpPr txBox="1">
              <a:spLocks/>
            </p:cNvSpPr>
            <p:nvPr/>
          </p:nvSpPr>
          <p:spPr>
            <a:xfrm>
              <a:off x="823002" y="1341846"/>
              <a:ext cx="3133259" cy="501389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63" dirty="0"/>
                <a:t>Trouver le fichier que vous souhaitez déplacer</a:t>
              </a: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D78D1A5-2151-421D-A69F-A3CF7878B508}"/>
                </a:ext>
              </a:extLst>
            </p:cNvPr>
            <p:cNvSpPr txBox="1"/>
            <p:nvPr/>
          </p:nvSpPr>
          <p:spPr>
            <a:xfrm>
              <a:off x="335253" y="1314790"/>
              <a:ext cx="487749" cy="48297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95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4FAD09D-39AD-493E-9A4D-495DD01472AD}"/>
                </a:ext>
              </a:extLst>
            </p:cNvPr>
            <p:cNvSpPr/>
            <p:nvPr/>
          </p:nvSpPr>
          <p:spPr>
            <a:xfrm>
              <a:off x="250739" y="1252893"/>
              <a:ext cx="3800044" cy="4567854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57DD80A6-24D6-4300-B2E5-C8CCACD76E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r="12072"/>
            <a:stretch/>
          </p:blipFill>
          <p:spPr>
            <a:xfrm>
              <a:off x="335253" y="2311819"/>
              <a:ext cx="3615908" cy="2800582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26EE7A5-D990-4351-82EF-C2D9F1B824B3}"/>
                </a:ext>
              </a:extLst>
            </p:cNvPr>
            <p:cNvSpPr/>
            <p:nvPr/>
          </p:nvSpPr>
          <p:spPr>
            <a:xfrm>
              <a:off x="2120382" y="3890347"/>
              <a:ext cx="838200" cy="935038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A65AD532-800E-478B-82CA-68C5F88E922B}"/>
              </a:ext>
            </a:extLst>
          </p:cNvPr>
          <p:cNvGrpSpPr/>
          <p:nvPr/>
        </p:nvGrpSpPr>
        <p:grpSpPr>
          <a:xfrm>
            <a:off x="6659143" y="0"/>
            <a:ext cx="3087537" cy="3462549"/>
            <a:chOff x="4164476" y="1245069"/>
            <a:chExt cx="3800045" cy="4575678"/>
          </a:xfrm>
        </p:grpSpPr>
        <p:sp>
          <p:nvSpPr>
            <p:cNvPr id="15" name="Espace réservé du contenu 16">
              <a:extLst>
                <a:ext uri="{FF2B5EF4-FFF2-40B4-BE49-F238E27FC236}">
                  <a16:creationId xmlns:a16="http://schemas.microsoft.com/office/drawing/2014/main" id="{2FF7D435-DA7F-4BC3-98F5-FC07673FC001}"/>
                </a:ext>
              </a:extLst>
            </p:cNvPr>
            <p:cNvSpPr txBox="1">
              <a:spLocks/>
            </p:cNvSpPr>
            <p:nvPr/>
          </p:nvSpPr>
          <p:spPr>
            <a:xfrm>
              <a:off x="4666209" y="1267242"/>
              <a:ext cx="3143617" cy="721958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63" dirty="0"/>
                <a:t>Faites un clic droit et cliquez sur couper ou copier</a:t>
              </a: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3246D537-707A-46E6-BE43-B77800232443}"/>
                </a:ext>
              </a:extLst>
            </p:cNvPr>
            <p:cNvSpPr txBox="1"/>
            <p:nvPr/>
          </p:nvSpPr>
          <p:spPr>
            <a:xfrm>
              <a:off x="4248990" y="1306966"/>
              <a:ext cx="487749" cy="48297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95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7C19E40-6A7C-4E48-95F8-A36E821B470A}"/>
                </a:ext>
              </a:extLst>
            </p:cNvPr>
            <p:cNvSpPr/>
            <p:nvPr/>
          </p:nvSpPr>
          <p:spPr>
            <a:xfrm>
              <a:off x="4164476" y="1245069"/>
              <a:ext cx="3800045" cy="4575678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9B04F670-F8CB-490A-9EA5-50840249BED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76944" y="1843235"/>
              <a:ext cx="2375108" cy="3737750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6F042EA-21F5-4F9F-9BDA-075467C535D1}"/>
                </a:ext>
              </a:extLst>
            </p:cNvPr>
            <p:cNvSpPr/>
            <p:nvPr/>
          </p:nvSpPr>
          <p:spPr>
            <a:xfrm>
              <a:off x="4896920" y="4334847"/>
              <a:ext cx="2321718" cy="407194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sp>
        <p:nvSpPr>
          <p:cNvPr id="34" name="ZoneTexte 33">
            <a:extLst>
              <a:ext uri="{FF2B5EF4-FFF2-40B4-BE49-F238E27FC236}">
                <a16:creationId xmlns:a16="http://schemas.microsoft.com/office/drawing/2014/main" id="{4F4A2DD5-14EE-4D33-9156-83F361179F0A}"/>
              </a:ext>
            </a:extLst>
          </p:cNvPr>
          <p:cNvSpPr txBox="1"/>
          <p:nvPr/>
        </p:nvSpPr>
        <p:spPr>
          <a:xfrm>
            <a:off x="6658840" y="2669247"/>
            <a:ext cx="3046378" cy="792781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💡 Couper 👉  déplace le fichier dans le nouveau dossier</a:t>
            </a:r>
          </a:p>
          <a:p>
            <a:r>
              <a:rPr lang="fr-FR" sz="1138" dirty="0"/>
              <a:t>💡 Copier 👉 dédouble le fichier dans le nouveau dossier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CA208E8F-09C2-4C48-94B0-FD9AA65DB302}"/>
              </a:ext>
            </a:extLst>
          </p:cNvPr>
          <p:cNvGrpSpPr/>
          <p:nvPr/>
        </p:nvGrpSpPr>
        <p:grpSpPr>
          <a:xfrm>
            <a:off x="269833" y="6358"/>
            <a:ext cx="3087537" cy="3467167"/>
            <a:chOff x="8087904" y="1245068"/>
            <a:chExt cx="3800045" cy="4575679"/>
          </a:xfrm>
        </p:grpSpPr>
        <p:sp>
          <p:nvSpPr>
            <p:cNvPr id="20" name="Espace réservé du contenu 16">
              <a:extLst>
                <a:ext uri="{FF2B5EF4-FFF2-40B4-BE49-F238E27FC236}">
                  <a16:creationId xmlns:a16="http://schemas.microsoft.com/office/drawing/2014/main" id="{2795DD18-1EEA-43D3-9508-DEBEEF9A191F}"/>
                </a:ext>
              </a:extLst>
            </p:cNvPr>
            <p:cNvSpPr txBox="1">
              <a:spLocks/>
            </p:cNvSpPr>
            <p:nvPr/>
          </p:nvSpPr>
          <p:spPr>
            <a:xfrm>
              <a:off x="8589637" y="1267242"/>
              <a:ext cx="3143617" cy="721958"/>
            </a:xfrm>
            <a:prstGeom prst="rect">
              <a:avLst/>
            </a:prstGeom>
            <a:ln w="19050">
              <a:noFill/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63" dirty="0"/>
                <a:t>Allez sur votre smartphone</a:t>
              </a: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  <a:p>
              <a:pPr marL="0" indent="0">
                <a:buNone/>
              </a:pPr>
              <a:endParaRPr lang="fr-FR" sz="1463" b="1" dirty="0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45627F81-42EC-4F4D-9B53-26938357199D}"/>
                </a:ext>
              </a:extLst>
            </p:cNvPr>
            <p:cNvSpPr txBox="1"/>
            <p:nvPr/>
          </p:nvSpPr>
          <p:spPr>
            <a:xfrm>
              <a:off x="8172418" y="1306966"/>
              <a:ext cx="487749" cy="48297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95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D5EB394-DCC3-4699-95E1-25E18B4CCD8E}"/>
                </a:ext>
              </a:extLst>
            </p:cNvPr>
            <p:cNvSpPr/>
            <p:nvPr/>
          </p:nvSpPr>
          <p:spPr>
            <a:xfrm>
              <a:off x="8087904" y="1245068"/>
              <a:ext cx="3800045" cy="4575679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DD4B098C-3A5B-466C-A135-1C13445157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1526"/>
            <a:stretch/>
          </p:blipFill>
          <p:spPr>
            <a:xfrm>
              <a:off x="8184091" y="1843235"/>
              <a:ext cx="3637796" cy="3797356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9D960CC3-9EEF-4AB3-911B-C4CB55E42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209714" y="4864101"/>
              <a:ext cx="1692550" cy="340398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DFC7FE1-6D0F-4990-8869-20031014C208}"/>
                </a:ext>
              </a:extLst>
            </p:cNvPr>
            <p:cNvSpPr/>
            <p:nvPr/>
          </p:nvSpPr>
          <p:spPr>
            <a:xfrm>
              <a:off x="8176926" y="4825385"/>
              <a:ext cx="1824324" cy="399758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278BA50-816F-761C-3510-BF704525A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83466" y="6392286"/>
            <a:ext cx="3343275" cy="365125"/>
          </a:xfrm>
        </p:spPr>
        <p:txBody>
          <a:bodyPr/>
          <a:lstStyle/>
          <a:p>
            <a:r>
              <a:rPr lang="fr-FR" dirty="0"/>
              <a:t>Smartphone</a:t>
            </a:r>
          </a:p>
          <a:p>
            <a:r>
              <a:rPr lang="fr-FR" dirty="0"/>
              <a:t>10/10 - smartphone &gt; ordi </a:t>
            </a:r>
          </a:p>
        </p:txBody>
      </p:sp>
    </p:spTree>
    <p:extLst>
      <p:ext uri="{BB962C8B-B14F-4D97-AF65-F5344CB8AC3E}">
        <p14:creationId xmlns:p14="http://schemas.microsoft.com/office/powerpoint/2010/main" val="1349561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504</Words>
  <Application>Microsoft Office PowerPoint</Application>
  <PresentationFormat>Format A4 (210 x 297 mm)</PresentationFormat>
  <Paragraphs>95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 🔍 Zoom sur l’explorateur de fichiers</vt:lpstr>
      <vt:lpstr> 📲 Copier des fichiers d’un appareil externe</vt:lpstr>
      <vt:lpstr> 📲 Copier des fichiers d’un appareil externe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 Numérique - Mairie Peyruis</dc:creator>
  <cp:lastModifiedBy>Conseiller Numérique - Mairie Peyruis</cp:lastModifiedBy>
  <cp:revision>10</cp:revision>
  <dcterms:created xsi:type="dcterms:W3CDTF">2022-02-09T15:40:36Z</dcterms:created>
  <dcterms:modified xsi:type="dcterms:W3CDTF">2023-02-06T14:58:30Z</dcterms:modified>
</cp:coreProperties>
</file>